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5143500" cx="9144000"/>
  <p:notesSz cx="5143500" cy="9144000"/>
  <p:embeddedFontLst>
    <p:embeddedFont>
      <p:font typeface="Playfair Display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7" roundtripDataSignature="AMtx7mhyqW77LZ2KKSZziBQpPBHUDknA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regular.fnt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italic.fntdata"/><Relationship Id="rId14" Type="http://schemas.openxmlformats.org/officeDocument/2006/relationships/font" Target="fonts/PlayfairDisplay-bold.fntdata"/><Relationship Id="rId17" Type="http://customschemas.google.com/relationships/presentationmetadata" Target="metadata"/><Relationship Id="rId16" Type="http://schemas.openxmlformats.org/officeDocument/2006/relationships/font" Target="fonts/PlayfairDisplay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3" name="Google Shape;83;p1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2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514350" y="4343400"/>
            <a:ext cx="41148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857400" y="685800"/>
            <a:ext cx="342915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4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4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1" name="Google Shape;141;p6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54" name="Google Shape;154;p7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7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/>
          <p:nvPr>
            <p:ph idx="2" type="sldImg"/>
          </p:nvPr>
        </p:nvSpPr>
        <p:spPr>
          <a:xfrm>
            <a:off x="0" y="0"/>
            <a:ext cx="3000000" cy="3000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5" name="Google Shape;165;p8:notes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8:notes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FAULT">
  <p:cSld name="DEFAULT">
    <p:bg>
      <p:bgPr>
        <a:solidFill>
          <a:schemeClr val="lt1"/>
        </a:soli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19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66" name="Google Shape;66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0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" type="body"/>
          </p:nvPr>
        </p:nvSpPr>
        <p:spPr>
          <a:xfrm rot="5400000">
            <a:off x="2940248" y="-942380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" name="Google Shape;72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1"/>
          <p:cNvSpPr txBox="1"/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" type="body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1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1"/>
          <p:cNvSpPr txBox="1"/>
          <p:nvPr>
            <p:ph idx="1" type="subTitle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5" name="Google Shape;15;p1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2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2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1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/>
          <p:nvPr>
            <p:ph type="title"/>
          </p:nvPr>
        </p:nvSpPr>
        <p:spPr>
          <a:xfrm>
            <a:off x="623887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3"/>
          <p:cNvSpPr txBox="1"/>
          <p:nvPr>
            <p:ph idx="1" type="body"/>
          </p:nvPr>
        </p:nvSpPr>
        <p:spPr>
          <a:xfrm>
            <a:off x="623887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4"/>
          <p:cNvSpPr txBox="1"/>
          <p:nvPr>
            <p:ph idx="1" type="body"/>
          </p:nvPr>
        </p:nvSpPr>
        <p:spPr>
          <a:xfrm>
            <a:off x="6286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14"/>
          <p:cNvSpPr txBox="1"/>
          <p:nvPr>
            <p:ph idx="2" type="body"/>
          </p:nvPr>
        </p:nvSpPr>
        <p:spPr>
          <a:xfrm>
            <a:off x="4629150" y="1369218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" type="body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0" name="Google Shape;40;p15"/>
          <p:cNvSpPr txBox="1"/>
          <p:nvPr>
            <p:ph idx="2" type="body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15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b="1" sz="135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42" name="Google Shape;42;p15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8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58" name="Google Shape;58;p18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indent="-228600" lvl="2" marL="1371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indent="-228600" lvl="4" marL="22860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indent="-228600" lvl="5" marL="27432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indent="-228600" lvl="6" marL="32004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indent="-228600" lvl="7" marL="3657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indent="-228600" lvl="8" marL="41148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325" lvl="3" marL="1828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325" lvl="4" marL="22860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4325" lvl="5" marL="27432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4325" lvl="6" marL="32004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4325" lvl="7" marL="36576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4325" lvl="8" marL="4114800" marR="0" rtl="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b="0" i="0" sz="135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6.jpg"/><Relationship Id="rId6" Type="http://schemas.openxmlformats.org/officeDocument/2006/relationships/image" Target="../media/image16.png"/><Relationship Id="rId7" Type="http://schemas.openxmlformats.org/officeDocument/2006/relationships/image" Target="../media/image4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5" Type="http://schemas.openxmlformats.org/officeDocument/2006/relationships/image" Target="../media/image11.png"/><Relationship Id="rId6" Type="http://schemas.openxmlformats.org/officeDocument/2006/relationships/image" Target="../media/image8.png"/><Relationship Id="rId7" Type="http://schemas.openxmlformats.org/officeDocument/2006/relationships/image" Target="../media/image3.png"/><Relationship Id="rId8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7.png"/><Relationship Id="rId5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/>
          <p:nvPr/>
        </p:nvSpPr>
        <p:spPr>
          <a:xfrm>
            <a:off x="530352" y="960036"/>
            <a:ext cx="8036705" cy="16117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alibri"/>
              <a:buNone/>
            </a:pPr>
            <a:r>
              <a:t/>
            </a:r>
            <a:endParaRPr b="0" i="0" sz="108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52045" y="2073302"/>
            <a:ext cx="2239910" cy="220545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341376" y="142853"/>
            <a:ext cx="8414700" cy="22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75" lIns="91425" spcFirstLastPara="1" rIns="91425" wrap="square" tIns="2743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Association of Mathematicians, Inc.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00" u="none" cap="none" strike="noStrik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2026 Faculty Conference on Research and Teaching Excellence (FCRTE)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3332345" y="4467878"/>
            <a:ext cx="24327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April 10-11, 2026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/>
          <p:nvPr/>
        </p:nvSpPr>
        <p:spPr>
          <a:xfrm>
            <a:off x="530352" y="549616"/>
            <a:ext cx="8083296" cy="47873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50625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3200"/>
              <a:buFont typeface="Times New Roman"/>
              <a:buNone/>
            </a:pPr>
            <a:r>
              <a:rPr b="1" lang="en-US" sz="32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Hosts and Sponsors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alibri"/>
              <a:buNone/>
            </a:pPr>
            <a:r>
              <a:t/>
            </a:r>
            <a:endParaRPr sz="108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530352" y="2056656"/>
            <a:ext cx="8083296" cy="8703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199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Calibri"/>
              <a:buNone/>
            </a:pPr>
            <a:r>
              <a:t/>
            </a:r>
            <a:endParaRPr sz="672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60715" y="918186"/>
            <a:ext cx="1907575" cy="187822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lose-up of a logo&#10;&#10;AI-generated content may be incorrect." id="100" name="Google Shape;100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50381" y="931440"/>
            <a:ext cx="2632904" cy="186497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background with black text&#10;&#10;AI-generated content may be incorrect." id="101" name="Google Shape;101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21451" y="3955312"/>
            <a:ext cx="3923788" cy="101031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ue and black logo&#10;&#10;AI-generated content may be incorrect." id="102" name="Google Shape;102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702571" y="2890288"/>
            <a:ext cx="3885336" cy="88715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black and white logo&#10;&#10;AI-generated content may be incorrect." id="103" name="Google Shape;103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71811" y="3955313"/>
            <a:ext cx="3641837" cy="1010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/>
          <p:nvPr/>
        </p:nvSpPr>
        <p:spPr>
          <a:xfrm>
            <a:off x="0" y="0"/>
            <a:ext cx="9141713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reencoded.png" id="109" name="Google Shape;109;p3"/>
          <p:cNvPicPr preferRelativeResize="0"/>
          <p:nvPr/>
        </p:nvPicPr>
        <p:blipFill rotWithShape="1">
          <a:blip r:embed="rId3">
            <a:alphaModFix/>
          </a:blip>
          <a:srcRect b="4" l="32137" r="33219" t="0"/>
          <a:stretch/>
        </p:blipFill>
        <p:spPr>
          <a:xfrm rot="-5400000">
            <a:off x="2008750" y="-2008751"/>
            <a:ext cx="5143500" cy="9161004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"/>
          <p:cNvSpPr/>
          <p:nvPr/>
        </p:nvSpPr>
        <p:spPr>
          <a:xfrm>
            <a:off x="147714" y="2777229"/>
            <a:ext cx="7886700" cy="92347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Welcome Remarks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3"/>
          <p:cNvPicPr preferRelativeResize="0"/>
          <p:nvPr/>
        </p:nvPicPr>
        <p:blipFill rotWithShape="1">
          <a:blip r:embed="rId4">
            <a:alphaModFix/>
          </a:blip>
          <a:srcRect b="2" l="3653" r="2" t="0"/>
          <a:stretch/>
        </p:blipFill>
        <p:spPr>
          <a:xfrm>
            <a:off x="4648904" y="151911"/>
            <a:ext cx="1354759" cy="2214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turquoise jacket and a pearl necklace&#10;&#10;AI-generated content may be incorrect." id="112" name="Google Shape;112;p3"/>
          <p:cNvPicPr preferRelativeResize="0"/>
          <p:nvPr/>
        </p:nvPicPr>
        <p:blipFill rotWithShape="1">
          <a:blip r:embed="rId5">
            <a:alphaModFix/>
          </a:blip>
          <a:srcRect b="2" l="9750" r="11988" t="0"/>
          <a:stretch/>
        </p:blipFill>
        <p:spPr>
          <a:xfrm>
            <a:off x="3138990" y="133962"/>
            <a:ext cx="1356108" cy="22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6">
            <a:alphaModFix/>
          </a:blip>
          <a:srcRect b="7" l="23108" r="19615" t="0"/>
          <a:stretch/>
        </p:blipFill>
        <p:spPr>
          <a:xfrm>
            <a:off x="6130861" y="133961"/>
            <a:ext cx="1363890" cy="22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7">
            <a:alphaModFix/>
          </a:blip>
          <a:srcRect b="2" l="10774" r="4548" t="0"/>
          <a:stretch/>
        </p:blipFill>
        <p:spPr>
          <a:xfrm flipH="1">
            <a:off x="1657033" y="151910"/>
            <a:ext cx="1354759" cy="221436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in a suit and tie&#10;&#10;AI-generated content may be incorrect." id="115" name="Google Shape;115;p3"/>
          <p:cNvPicPr preferRelativeResize="0"/>
          <p:nvPr/>
        </p:nvPicPr>
        <p:blipFill rotWithShape="1">
          <a:blip r:embed="rId8">
            <a:alphaModFix/>
          </a:blip>
          <a:srcRect b="2" l="7907" r="2" t="0"/>
          <a:stretch/>
        </p:blipFill>
        <p:spPr>
          <a:xfrm>
            <a:off x="7640178" y="133962"/>
            <a:ext cx="1356108" cy="221436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3"/>
          <p:cNvSpPr txBox="1"/>
          <p:nvPr/>
        </p:nvSpPr>
        <p:spPr>
          <a:xfrm>
            <a:off x="261257" y="3141961"/>
            <a:ext cx="8735029" cy="14773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Aris Winger, Executive Director of NAM, Inc. GGC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Lakeshia Legette Jones, Lead Local Organizer, CAU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Christopher K. Bass, Interim Dean of School of Arts and Sciences, CAU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Charlene D. Gilbert, Provost and Senior Vice President for Academic Affairs, CAU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Dr. Asamoah Nkwanta, President of NAM, Inc., MSU</a:t>
            </a:r>
            <a:endParaRPr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-14287" y="0"/>
            <a:ext cx="1317793" cy="1297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23" name="Google Shape;12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4"/>
          <p:cNvSpPr/>
          <p:nvPr/>
        </p:nvSpPr>
        <p:spPr>
          <a:xfrm>
            <a:off x="2064344" y="131709"/>
            <a:ext cx="6052735" cy="1055033"/>
          </a:xfrm>
          <a:prstGeom prst="roundRect">
            <a:avLst>
              <a:gd fmla="val 120628" name="adj"/>
            </a:avLst>
          </a:prstGeom>
          <a:solidFill>
            <a:srgbClr val="FFFFFF">
              <a:alpha val="74117"/>
            </a:srgbClr>
          </a:solidFill>
          <a:ln cap="flat" cmpd="sng" w="9525">
            <a:solidFill>
              <a:srgbClr val="173A68"/>
            </a:solidFill>
            <a:prstDash val="solid"/>
            <a:round/>
            <a:headEnd len="sm" w="sm" type="none"/>
            <a:tailEnd len="sm" w="sm" type="none"/>
          </a:ln>
          <a:effectLst>
            <a:outerShdw blurRad="476250" rotWithShape="0" algn="bl" dir="5400000" dist="190500">
              <a:srgbClr val="2A6EEA">
                <a:alpha val="12156"/>
              </a:srgbClr>
            </a:outerShdw>
          </a:effectLst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2330425" y="275479"/>
            <a:ext cx="6052736" cy="564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173A68"/>
              </a:buClr>
              <a:buSzPts val="3200"/>
              <a:buFont typeface="Playfair Display"/>
              <a:buNone/>
            </a:pPr>
            <a:r>
              <a:rPr lang="en-US" sz="3200">
                <a:solidFill>
                  <a:srgbClr val="173A6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Friday, April 10, 2026 Schedule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Google Shape;12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287" y="0"/>
            <a:ext cx="1317793" cy="129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4"/>
          <p:cNvSpPr txBox="1"/>
          <p:nvPr/>
        </p:nvSpPr>
        <p:spPr>
          <a:xfrm>
            <a:off x="356136" y="1441289"/>
            <a:ext cx="8373978" cy="3693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2:30PM – 5:20PM  		Afternoon Session – Moderator: Dr. Maxine Harlemon, CAU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5:40PM – 6:40PM 		Albert Turner Bharucha-Reid Lecture: Dr. Samuel Ivy, PVAMU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1" marL="4572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en-US" sz="1800" u="none" cap="none" strike="noStrike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Involutions, Root Systems, and Generalized Symmetric Spaces: From Structural Theory to Finite-Field Examples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6:40PM – 7:45PM 		NAM Recognition Banquet</a:t>
            </a:r>
            <a:endParaRPr i="1"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A person in a suit and bow tie&#10;&#10;AI-generated content may be incorrect." id="128" name="Google Shape;128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056181" y="2100112"/>
            <a:ext cx="1300612" cy="19509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34" name="Google Shape;13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5"/>
          <p:cNvSpPr/>
          <p:nvPr/>
        </p:nvSpPr>
        <p:spPr>
          <a:xfrm>
            <a:off x="1780674" y="131709"/>
            <a:ext cx="6336405" cy="1055033"/>
          </a:xfrm>
          <a:prstGeom prst="roundRect">
            <a:avLst>
              <a:gd fmla="val 120628" name="adj"/>
            </a:avLst>
          </a:prstGeom>
          <a:solidFill>
            <a:srgbClr val="FFFFFF">
              <a:alpha val="74117"/>
            </a:srgbClr>
          </a:solidFill>
          <a:ln cap="flat" cmpd="sng" w="9525">
            <a:solidFill>
              <a:srgbClr val="173A68"/>
            </a:solidFill>
            <a:prstDash val="solid"/>
            <a:round/>
            <a:headEnd len="sm" w="sm" type="none"/>
            <a:tailEnd len="sm" w="sm" type="none"/>
          </a:ln>
          <a:effectLst>
            <a:outerShdw blurRad="476250" rotWithShape="0" algn="bl" dir="5400000" dist="190500">
              <a:srgbClr val="2A6EEA">
                <a:alpha val="12156"/>
              </a:srgbClr>
            </a:outerShdw>
          </a:effectLst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/>
          <p:nvPr/>
        </p:nvSpPr>
        <p:spPr>
          <a:xfrm>
            <a:off x="1993541" y="298072"/>
            <a:ext cx="6052736" cy="564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173A68"/>
              </a:buClr>
              <a:buSzPts val="3200"/>
              <a:buFont typeface="Playfair Display"/>
              <a:buNone/>
            </a:pPr>
            <a:r>
              <a:rPr lang="en-US" sz="3200">
                <a:solidFill>
                  <a:srgbClr val="173A6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Saturday, April 11, 2026 Schedule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287" y="0"/>
            <a:ext cx="1317793" cy="129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5"/>
          <p:cNvSpPr txBox="1"/>
          <p:nvPr/>
        </p:nvSpPr>
        <p:spPr>
          <a:xfrm>
            <a:off x="105878" y="1481572"/>
            <a:ext cx="9038122" cy="34778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8:00AM – 8:50AM  	Breakfast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9:00AM – 11:00AM  	Morning Session – Moderator: Dr. Phyllis Okwan, SUBR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11:15AM – 12:00PM	Panel Discussion – Moderator: Dr. Aris Winger, GGC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Generative AI as a Learning Partner: Setting Boundaries and Expectations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		Panelist: Dr. Noel Bourne (TSU), Dr. Rachel Vincent-Finley (SUBR), 					and Dr. Maxine Harlemon (CAU)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12:00PM – 1:00PM 	Lunch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1:00PM – 3:30PM  		Afternoon Session – Moderator: Dr. Alvina Atkinson, GGC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3:30PM – 3:45PM 		Closing Remarks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44" name="Google Shape;14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6"/>
          <p:cNvSpPr/>
          <p:nvPr/>
        </p:nvSpPr>
        <p:spPr>
          <a:xfrm>
            <a:off x="1742173" y="131709"/>
            <a:ext cx="6208294" cy="1055033"/>
          </a:xfrm>
          <a:prstGeom prst="roundRect">
            <a:avLst>
              <a:gd fmla="val 120628" name="adj"/>
            </a:avLst>
          </a:prstGeom>
          <a:solidFill>
            <a:srgbClr val="FFFFFF">
              <a:alpha val="74117"/>
            </a:srgbClr>
          </a:solidFill>
          <a:ln cap="flat" cmpd="sng" w="9525">
            <a:solidFill>
              <a:srgbClr val="173A68"/>
            </a:solidFill>
            <a:prstDash val="solid"/>
            <a:round/>
            <a:headEnd len="sm" w="sm" type="none"/>
            <a:tailEnd len="sm" w="sm" type="none"/>
          </a:ln>
          <a:effectLst>
            <a:outerShdw blurRad="476250" rotWithShape="0" algn="bl" dir="5400000" dist="190500">
              <a:srgbClr val="2A6EEA">
                <a:alpha val="12156"/>
              </a:srgbClr>
            </a:outerShdw>
          </a:effectLst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6"/>
          <p:cNvSpPr/>
          <p:nvPr/>
        </p:nvSpPr>
        <p:spPr>
          <a:xfrm>
            <a:off x="2011680" y="293269"/>
            <a:ext cx="5938787" cy="564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173A68"/>
              </a:buClr>
              <a:buSzPts val="3200"/>
              <a:buFont typeface="Playfair Display"/>
              <a:buNone/>
            </a:pPr>
            <a:r>
              <a:rPr lang="en-US" sz="3200">
                <a:solidFill>
                  <a:srgbClr val="173A6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Program and Book of Abstracts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287" y="0"/>
            <a:ext cx="1317793" cy="129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6"/>
          <p:cNvSpPr/>
          <p:nvPr/>
        </p:nvSpPr>
        <p:spPr>
          <a:xfrm>
            <a:off x="1043625" y="1429228"/>
            <a:ext cx="2277091" cy="529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16000"/>
              </a:lnSpc>
              <a:spcBef>
                <a:spcPts val="0"/>
              </a:spcBef>
              <a:spcAft>
                <a:spcPts val="0"/>
              </a:spcAft>
              <a:buClr>
                <a:srgbClr val="173A68"/>
              </a:buClr>
              <a:buSzPts val="2400"/>
              <a:buFont typeface="Playfair Display"/>
              <a:buNone/>
            </a:pPr>
            <a:r>
              <a:rPr lang="en-US" sz="2400">
                <a:solidFill>
                  <a:srgbClr val="173A6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FCRTE Program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6"/>
          <p:cNvSpPr/>
          <p:nvPr/>
        </p:nvSpPr>
        <p:spPr>
          <a:xfrm>
            <a:off x="4684740" y="1429228"/>
            <a:ext cx="3727740" cy="5296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216000"/>
              </a:lnSpc>
              <a:spcBef>
                <a:spcPts val="0"/>
              </a:spcBef>
              <a:spcAft>
                <a:spcPts val="0"/>
              </a:spcAft>
              <a:buClr>
                <a:srgbClr val="173A68"/>
              </a:buClr>
              <a:buSzPts val="2400"/>
              <a:buFont typeface="Playfair Display"/>
              <a:buNone/>
            </a:pPr>
            <a:r>
              <a:rPr lang="en-US" sz="2400">
                <a:solidFill>
                  <a:srgbClr val="173A6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FCRTE Book of Abstracts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qr code with black squares&#10;&#10;AI-generated content may be incorrect." id="150" name="Google Shape;1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897" y="2090539"/>
            <a:ext cx="2856545" cy="285654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qr code with black squares&#10;&#10;AI-generated content may be incorrect." id="151" name="Google Shape;151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947912" y="2088467"/>
            <a:ext cx="2858617" cy="285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7"/>
          <p:cNvSpPr/>
          <p:nvPr/>
        </p:nvSpPr>
        <p:spPr>
          <a:xfrm>
            <a:off x="1780674" y="131709"/>
            <a:ext cx="6420050" cy="1055033"/>
          </a:xfrm>
          <a:prstGeom prst="roundRect">
            <a:avLst>
              <a:gd fmla="val 120628" name="adj"/>
            </a:avLst>
          </a:prstGeom>
          <a:solidFill>
            <a:srgbClr val="FFFFFF">
              <a:alpha val="74117"/>
            </a:srgbClr>
          </a:solidFill>
          <a:ln cap="flat" cmpd="sng" w="9525">
            <a:solidFill>
              <a:srgbClr val="173A68"/>
            </a:solidFill>
            <a:prstDash val="solid"/>
            <a:round/>
            <a:headEnd len="sm" w="sm" type="none"/>
            <a:tailEnd len="sm" w="sm" type="none"/>
          </a:ln>
          <a:effectLst>
            <a:outerShdw blurRad="476250" rotWithShape="0" algn="bl" dir="5400000" dist="190500">
              <a:srgbClr val="2A6EEA">
                <a:alpha val="12156"/>
              </a:srgbClr>
            </a:outerShdw>
          </a:effectLst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7"/>
          <p:cNvSpPr/>
          <p:nvPr/>
        </p:nvSpPr>
        <p:spPr>
          <a:xfrm>
            <a:off x="1993541" y="298072"/>
            <a:ext cx="6052736" cy="56445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62000"/>
              </a:lnSpc>
              <a:spcBef>
                <a:spcPts val="0"/>
              </a:spcBef>
              <a:spcAft>
                <a:spcPts val="0"/>
              </a:spcAft>
              <a:buClr>
                <a:srgbClr val="173A68"/>
              </a:buClr>
              <a:buSzPts val="3200"/>
              <a:buFont typeface="Playfair Display"/>
              <a:buNone/>
            </a:pPr>
            <a:r>
              <a:rPr lang="en-US" sz="3200">
                <a:solidFill>
                  <a:srgbClr val="173A68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NAM, Inc. 2026 Giving Campaign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4287" y="0"/>
            <a:ext cx="1317793" cy="129751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7"/>
          <p:cNvSpPr txBox="1"/>
          <p:nvPr/>
        </p:nvSpPr>
        <p:spPr>
          <a:xfrm>
            <a:off x="336884" y="4059111"/>
            <a:ext cx="847023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By supporting NAM, you sustain signature programming, strengthen our community, and advance a legacy of empowering mathematicians. Your investment directly impacts students, early-career scholars, and faculty by fostering opportunities for mentorship, collaboration, and scholarly growth</a:t>
            </a:r>
            <a:r>
              <a:rPr lang="en-US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/>
          </a:p>
        </p:txBody>
      </p:sp>
      <p:pic>
        <p:nvPicPr>
          <p:cNvPr descr="A qr code with black squares&#10;&#10;AI-generated content may be incorrect." id="162" name="Google Shape;162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66873" y="1404196"/>
            <a:ext cx="2610251" cy="2610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FFF"/>
            </a:gs>
            <a:gs pos="100000">
              <a:srgbClr val="000000">
                <a:alpha val="0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encoded.png" id="168" name="Google Shape;168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322962" cy="1302609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8"/>
          <p:cNvSpPr txBox="1"/>
          <p:nvPr/>
        </p:nvSpPr>
        <p:spPr>
          <a:xfrm>
            <a:off x="0" y="237327"/>
            <a:ext cx="9141618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SAVE THE DATE: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4000"/>
              <a:buFont typeface="Times New Roman"/>
              <a:buNone/>
            </a:pPr>
            <a:r>
              <a:rPr b="1" lang="en-US" sz="40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September  25 – 27, 2026</a:t>
            </a:r>
            <a:endParaRPr/>
          </a:p>
        </p:txBody>
      </p:sp>
      <p:sp>
        <p:nvSpPr>
          <p:cNvPr id="171" name="Google Shape;171;p8"/>
          <p:cNvSpPr txBox="1"/>
          <p:nvPr/>
        </p:nvSpPr>
        <p:spPr>
          <a:xfrm>
            <a:off x="404320" y="1455697"/>
            <a:ext cx="8332977" cy="145554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F5496"/>
              </a:buClr>
              <a:buSzPts val="2800"/>
              <a:buFont typeface="Arial"/>
              <a:buNone/>
            </a:pPr>
            <a:r>
              <a:rPr b="1" lang="en-US" sz="28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NAM Undergraduate MATHFest XXXVI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F5496"/>
              </a:buClr>
              <a:buSzPts val="2500"/>
              <a:buFont typeface="Arial"/>
              <a:buNone/>
            </a:pPr>
            <a:r>
              <a:rPr lang="en-US" sz="2500">
                <a:solidFill>
                  <a:srgbClr val="2F549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Hosted by Winston-Salem State University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150"/>
              </a:spcBef>
              <a:spcAft>
                <a:spcPts val="100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t/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logo of a university&#10;&#10;AI-generated content may be incorrect." id="172" name="Google Shape;172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24699" y="2571750"/>
            <a:ext cx="4294601" cy="2447923"/>
          </a:xfrm>
          <a:prstGeom prst="roundRect">
            <a:avLst>
              <a:gd fmla="val 4380" name="adj"/>
            </a:avLst>
          </a:prstGeom>
          <a:solidFill>
            <a:schemeClr val="lt1"/>
          </a:solidFill>
          <a:ln cap="sq" cmpd="dbl" w="508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tl">
              <a:srgbClr val="000000">
                <a:alpha val="43137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2013 - 2022 Theme">
  <a:themeElements>
    <a:clrScheme name="Office 2013 - 2022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2026-03-31T16:40:02Z</dcterms:created>
  <dc:creator>Perplexity</dc:creator>
</cp:coreProperties>
</file>